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15" r:id="rId2"/>
  </p:sldMasterIdLst>
  <p:notesMasterIdLst>
    <p:notesMasterId r:id="rId27"/>
  </p:notesMasterIdLst>
  <p:handoutMasterIdLst>
    <p:handoutMasterId r:id="rId28"/>
  </p:handoutMasterIdLst>
  <p:sldIdLst>
    <p:sldId id="652" r:id="rId3"/>
    <p:sldId id="608" r:id="rId4"/>
    <p:sldId id="668" r:id="rId5"/>
    <p:sldId id="614" r:id="rId6"/>
    <p:sldId id="654" r:id="rId7"/>
    <p:sldId id="671" r:id="rId8"/>
    <p:sldId id="624" r:id="rId9"/>
    <p:sldId id="661" r:id="rId10"/>
    <p:sldId id="629" r:id="rId11"/>
    <p:sldId id="672" r:id="rId12"/>
    <p:sldId id="660" r:id="rId13"/>
    <p:sldId id="669" r:id="rId14"/>
    <p:sldId id="665" r:id="rId15"/>
    <p:sldId id="653" r:id="rId16"/>
    <p:sldId id="655" r:id="rId17"/>
    <p:sldId id="656" r:id="rId18"/>
    <p:sldId id="625" r:id="rId19"/>
    <p:sldId id="662" r:id="rId20"/>
    <p:sldId id="663" r:id="rId21"/>
    <p:sldId id="664" r:id="rId22"/>
    <p:sldId id="632" r:id="rId23"/>
    <p:sldId id="667" r:id="rId24"/>
    <p:sldId id="637" r:id="rId25"/>
    <p:sldId id="670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en Isaacs (US - NC)" initials="KI(-N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600FF"/>
    <a:srgbClr val="C0C0C0"/>
    <a:srgbClr val="E0584E"/>
    <a:srgbClr val="EDF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6" autoAdjust="0"/>
    <p:restoredTop sz="77764" autoAdjust="0"/>
  </p:normalViewPr>
  <p:slideViewPr>
    <p:cSldViewPr>
      <p:cViewPr varScale="1">
        <p:scale>
          <a:sx n="72" d="100"/>
          <a:sy n="72" d="100"/>
        </p:scale>
        <p:origin x="108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1F0D08D-7E9F-4F2D-BB6B-FBB9F001A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52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4C7AE4B-E043-4383-9361-B814568B8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DF1893-503A-4241-A5ED-31065837FC5B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493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Forms to Complete for the mother: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Interim Visit form*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Updates to: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Locator form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Genetic Screening History form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Con meds log/Social harms log/Medical history log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Inquire if U/S results are available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If applicable, Pregnancy Outcome form and Medical record release form to obtain labor &amp; delivery records</a:t>
            </a:r>
          </a:p>
          <a:p>
            <a:pPr marL="0" indent="0">
              <a:buNone/>
            </a:pPr>
            <a:r>
              <a:rPr lang="en-US" sz="2400" i="1" dirty="0" smtClean="0"/>
              <a:t>*Note that assignment of an interim visit code and completion of the interim visit form are only completed if a </a:t>
            </a:r>
            <a:r>
              <a:rPr lang="en-US" sz="2400" b="1" i="1" dirty="0" smtClean="0"/>
              <a:t>new</a:t>
            </a:r>
            <a:r>
              <a:rPr lang="en-US" sz="2400" i="1" dirty="0" smtClean="0"/>
              <a:t> data fax CRF is completed during the visit.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LAM: We should avoid</a:t>
            </a:r>
            <a:r>
              <a:rPr lang="en-US" baseline="0" dirty="0" smtClean="0"/>
              <a:t> saying “outside of a visit window” for the mom’s because they are never outside of a window – the windows for moms are continuous and they are always inside some window. I would be specific in this example and say ‘she is in the visit window for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quarterly visit, which she has already completed’.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7AE4B-E043-4383-9361-B814568B8A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97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Questions to consider: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- Should you treat as a MTN-016 visit, if so what type?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dirty="0" smtClean="0"/>
              <a:t>What procedures might you need to consider as part of MTN-016?  Do they overlap with ASPIRE procedures?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dirty="0" smtClean="0"/>
              <a:t>What CRFs might you need to consider?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7AE4B-E043-4383-9361-B814568B8A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14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7AE4B-E043-4383-9361-B814568B8AA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6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7AE4B-E043-4383-9361-B814568B8AA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49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0473F-837F-4E9B-B7E8-BE26CBAFD6BA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458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11CDC7D-A366-4969-AE0F-E95F097C0406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b="1" dirty="0" smtClean="0"/>
              <a:t>	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4813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2D8E9B-8967-4AF0-818E-DB3CA0196BAF}" type="slidenum">
              <a:rPr lang="en-US" smtClean="0">
                <a:latin typeface="Arial" charset="0"/>
              </a:rPr>
              <a:pPr/>
              <a:t>19</a:t>
            </a:fld>
            <a:endParaRPr lang="en-US" smtClean="0"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Forms to Complete for the mother: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Quarterly visit forms (WFU, U/S, updates to locator, genetic screening, con meds, social harm, medical history)</a:t>
            </a:r>
          </a:p>
          <a:p>
            <a:pPr marL="0" lvl="1" indent="0" eaLnBrk="1" hangingPunct="1">
              <a:lnSpc>
                <a:spcPct val="90000"/>
              </a:lnSpc>
              <a:buNone/>
              <a:defRPr/>
            </a:pPr>
            <a:r>
              <a:rPr lang="en-US" i="1" dirty="0" smtClean="0"/>
              <a:t>PLUS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Pregnancy Outcome form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Medical record release form to obtain labor &amp; delivery records, if available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Pregnancy outcome: type/number of pregnancy outcome, gestational age; delivery type; complications, baseline infant information: number (singleton, twin, etc.) sex, weight, length, head circumference, </a:t>
            </a:r>
            <a:r>
              <a:rPr lang="en-US" sz="1200" dirty="0" err="1" smtClean="0"/>
              <a:t>apgar</a:t>
            </a:r>
            <a:r>
              <a:rPr lang="en-US" sz="1200" dirty="0" smtClean="0"/>
              <a:t> scores, medical/medication history.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4919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2D8E9B-8967-4AF0-818E-DB3CA0196BAF}" type="slidenum">
              <a:rPr lang="en-US" smtClean="0">
                <a:latin typeface="Arial" charset="0"/>
              </a:rPr>
              <a:pPr/>
              <a:t>20</a:t>
            </a:fld>
            <a:endParaRPr lang="en-US" smtClean="0"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728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D0B1F7-BF6F-4A0E-932D-944D9D5611E7}" type="slidenum">
              <a:rPr lang="en-US" smtClean="0">
                <a:latin typeface="Arial" charset="0"/>
              </a:rPr>
              <a:pPr/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9607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16B5C1B-1C6A-4B99-BC45-C82F1E1178A7}" type="slidenum">
              <a:rPr lang="en-US" smtClean="0">
                <a:latin typeface="Arial" charset="0"/>
              </a:rPr>
              <a:pPr/>
              <a:t>22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1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DF1893-503A-4241-A5ED-31065837FC5B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573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3BC801E-A641-4110-95E3-9F43D53E80CE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Not filled out again: Enrollment, demographics, parent protocol participation</a:t>
            </a:r>
          </a:p>
          <a:p>
            <a:pPr eaLnBrk="1" hangingPunct="1"/>
            <a:r>
              <a:rPr lang="en-US" dirty="0" smtClean="0"/>
              <a:t>SAME (but updated): medical history, con med</a:t>
            </a:r>
          </a:p>
          <a:p>
            <a:pPr lvl="2" eaLnBrk="1" hangingPunct="1"/>
            <a:r>
              <a:rPr lang="en-US" dirty="0" smtClean="0"/>
              <a:t>New for this pregnancy: subsequent consent, genetic screening history (</a:t>
            </a:r>
            <a:r>
              <a:rPr lang="en-US" sz="2800" dirty="0" smtClean="0"/>
              <a:t>Father may be different</a:t>
            </a:r>
          </a:p>
          <a:p>
            <a:pPr lvl="2" eaLnBrk="1" hangingPunct="1"/>
            <a:r>
              <a:rPr lang="en-US" sz="2800" dirty="0" smtClean="0"/>
              <a:t>May want to use genetic history from first pregnancy as a prompt, but not to copy)</a:t>
            </a:r>
            <a:r>
              <a:rPr lang="en-US" dirty="0" smtClean="0"/>
              <a:t>, ultrasound results, pregnancy report and history, all follow-up visit forms/ultrasound/pregnancy outcome. </a:t>
            </a:r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345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Visit scheduling</a:t>
            </a:r>
            <a:r>
              <a:rPr lang="en-US" baseline="0" dirty="0" smtClean="0"/>
              <a:t> tool available for download from MTN website – SCHARP is working on updating this tool and will cover in more detail during the data training.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7AE4B-E043-4383-9361-B814568B8AA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158AAD-0C93-409E-8306-54C1B705805D}" type="slidenum">
              <a:rPr lang="en-US" smtClean="0">
                <a:latin typeface="Arial" charset="0"/>
              </a:rPr>
              <a:pPr/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Sites should inquire about social harms at each visit</a:t>
            </a:r>
            <a:r>
              <a:rPr lang="en-US" baseline="0" dirty="0" smtClean="0"/>
              <a:t> and, if a social harm is reported, document this on the social harms assessment log form.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900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7AE4B-E043-4383-9361-B814568B8AA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3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6BD19E-423F-4EF2-B09A-1A33F7942543}" type="slidenum">
              <a:rPr lang="en-US" smtClean="0">
                <a:latin typeface="Arial" charset="0"/>
              </a:rPr>
              <a:pPr/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264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7AE4B-E043-4383-9361-B814568B8AA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3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3CD9981-7C97-4911-84E9-84396D63FA7C}" type="slidenum">
              <a:rPr lang="en-US" smtClean="0">
                <a:latin typeface="Arial" charset="0"/>
              </a:rPr>
              <a:pPr/>
              <a:t>9</a:t>
            </a:fld>
            <a:endParaRPr lang="en-US" smtClean="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5910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7AE4B-E043-4383-9361-B814568B8A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  <p:sp>
        <p:nvSpPr>
          <p:cNvPr id="408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E721C6-0D33-4D3A-85D1-E6755191D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1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33B0-6FFF-4B33-A1CA-4D0EE8BFA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1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BF4D0-C6B9-47AB-9F56-533DC46E9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54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  <p:sp>
        <p:nvSpPr>
          <p:cNvPr id="7577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577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899CB79-2F23-4177-B1D0-4E0C283E4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70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C6A90-1258-4E53-BB5F-EAE101C22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57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55724-9FB7-45F4-A27E-DD65D40C7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1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16D0B-C6C9-4C99-A54F-3E47DD50F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74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CEAD8-658F-4201-96C7-820C39124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0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03B4C-3C3F-47BE-B6D5-FC0FBA9F8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24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0437E-1BE2-4540-8FCE-887696C68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90B5A-F909-4A48-AFF4-06C17E511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8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797A7-EE7F-4928-807D-0581D92ED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03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B9E10-DA13-4EB6-898C-DDBE2E8FE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03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02A1F-3DE6-4ACD-B066-6FD2736E3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43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5A02F-7D82-44F6-BCC8-9FF40ADD2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5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F08AA-740F-4823-B335-AA74CD9A4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DFBAA-270F-4BF3-BB67-6C778E2C2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8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3075C-003B-4AF1-AA57-BD62F05F9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7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599B1-01AB-4553-B1E8-61153543F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8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A8321-C04E-4C0F-A108-176814A5A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D4538-2E05-4653-B016-55A0DD498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9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0AC98-BD39-43C8-90E5-2EA59172F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fld id="{D29F2C9F-A36D-42C2-A94D-7BAF59142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737600" y="152400"/>
            <a:ext cx="228600" cy="1857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79400" y="152400"/>
            <a:ext cx="8455025" cy="18573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79400" y="338138"/>
            <a:ext cx="8455025" cy="11271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Arial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737600" y="338138"/>
            <a:ext cx="228600" cy="1111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6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6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6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fld id="{F81F85B6-AC90-4427-9F4D-A4E2883D7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279400" y="152400"/>
            <a:ext cx="8686800" cy="1295400"/>
            <a:chOff x="176" y="96"/>
            <a:chExt cx="5472" cy="1008"/>
          </a:xfrm>
        </p:grpSpPr>
        <p:sp>
          <p:nvSpPr>
            <p:cNvPr id="205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Arial" charset="0"/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Arial" charset="0"/>
              </a:endParaRPr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Arial" charset="0"/>
              </a:endParaRPr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frm=1&amp;source=images&amp;cd=&amp;cad=rja&amp;docid=LPn8TV7Dchn9bM&amp;tbnid=sf7xQdoteDnjqM:&amp;ved=0CAUQjRw&amp;url=http://csi.gsb.stanford.edu/birth-control-counseling-may-reduce-aids-transmission-africa-says-researchers&amp;ei=ME1dUtzpNqqE2QXjmoH4Dg&amp;bvm=bv.53899372,d.b2I&amp;psig=AFQjCNGKSqgg77P_ilj4tz96l5VK6o5qSg&amp;ust=138193270480304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hyperlink" Target="http://www.google.com/url?sa=i&amp;rct=j&amp;q=&amp;esrc=s&amp;frm=1&amp;source=images&amp;cd=&amp;cad=rja&amp;docid=kw_YyFXIOiclKM&amp;tbnid=BEQeFXylACZn0M:&amp;ved=0CAUQjRw&amp;url=http://www.acclaimclipart.com/free_clipart_images/a_male_and_female_figure_in_love_and_holding_hands_0071-0904-3007-4817.html&amp;ei=4NheUpeLJsiZ2QWxoICQDg&amp;bvm=bv.54176721,d.b2I&amp;psig=AFQjCNGhadHy_fnfKFuhA_ZX_pcw-47_HQ&amp;ust=1382033988330341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www.google.com/url?sa=i&amp;rct=j&amp;q=&amp;esrc=s&amp;frm=1&amp;source=images&amp;cd=&amp;cad=rja&amp;docid=otnXJmqCpUm7NM&amp;tbnid=ozAM_3bMqwtzCM:&amp;ved=0CAUQjRw&amp;url=http://www.unmultimedia.org/radio/english/2013/01/every-woman-every-child-continues-to-grow-says-ban-ki-moon/&amp;ei=21BdUuXpMeSt2AXf3oCICw&amp;bvm=bv.53899372,d.b2I&amp;psig=AFQjCNF8GZpT2o_qNfflQIoEZ6g7F7M7Dw&amp;ust=1381933576924782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MTN-016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4400" b="1" dirty="0" smtClean="0"/>
              <a:t>Woman Follow-Up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4400" b="1" dirty="0" smtClean="0"/>
              <a:t>Procedures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4400" b="1" dirty="0" smtClean="0"/>
          </a:p>
          <a:p>
            <a:pPr eaLnBrk="1" hangingPunct="1">
              <a:buFont typeface="Wingdings" pitchFamily="2" charset="2"/>
              <a:buNone/>
            </a:pPr>
            <a:endParaRPr lang="en-US" b="1" dirty="0" smtClean="0"/>
          </a:p>
        </p:txBody>
      </p:sp>
      <p:pic>
        <p:nvPicPr>
          <p:cNvPr id="63492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african%20american%20pregnant%20wo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29813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4"/>
    </mc:Choice>
    <mc:Fallback xmlns="">
      <p:transition spd="slow" advTm="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Adverse Pregnancy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009" y="1540565"/>
            <a:ext cx="8229600" cy="4302125"/>
          </a:xfrm>
        </p:spPr>
        <p:txBody>
          <a:bodyPr/>
          <a:lstStyle/>
          <a:p>
            <a:pPr marL="0" indent="0">
              <a:buNone/>
            </a:pPr>
            <a:endParaRPr lang="en-US" sz="2000" dirty="0" smtClean="0">
              <a:ea typeface="ＭＳ Ｐゴシック" panose="020B0600070205080204" pitchFamily="34" charset="-128"/>
            </a:endParaRPr>
          </a:p>
          <a:p>
            <a:endParaRPr lang="en-US" sz="2000" dirty="0" smtClean="0">
              <a:ea typeface="ＭＳ Ｐゴシック" panose="020B0600070205080204" pitchFamily="34" charset="-128"/>
            </a:endParaRPr>
          </a:p>
          <a:p>
            <a:endParaRPr lang="en-US" sz="2000" dirty="0">
              <a:ea typeface="ＭＳ Ｐゴシック" panose="020B0600070205080204" pitchFamily="34" charset="-128"/>
            </a:endParaRPr>
          </a:p>
          <a:p>
            <a:endParaRPr lang="en-US" sz="2000" dirty="0" smtClean="0">
              <a:ea typeface="ＭＳ Ｐゴシック" panose="020B0600070205080204" pitchFamily="34" charset="-128"/>
            </a:endParaRPr>
          </a:p>
          <a:p>
            <a:endParaRPr lang="en-US" sz="2000" dirty="0">
              <a:ea typeface="ＭＳ Ｐゴシック" panose="020B0600070205080204" pitchFamily="34" charset="-128"/>
            </a:endParaRPr>
          </a:p>
          <a:p>
            <a:endParaRPr lang="en-US" sz="2000" dirty="0" smtClean="0">
              <a:ea typeface="ＭＳ Ｐゴシック" panose="020B0600070205080204" pitchFamily="34" charset="-128"/>
            </a:endParaRPr>
          </a:p>
          <a:p>
            <a:endParaRPr lang="en-US" sz="2000" dirty="0">
              <a:ea typeface="ＭＳ Ｐゴシック" panose="020B0600070205080204" pitchFamily="34" charset="-128"/>
            </a:endParaRPr>
          </a:p>
          <a:p>
            <a:endParaRPr lang="en-US" sz="2000" dirty="0" smtClean="0">
              <a:ea typeface="ＭＳ Ｐゴシック" panose="020B0600070205080204" pitchFamily="34" charset="-128"/>
            </a:endParaRPr>
          </a:p>
          <a:p>
            <a:r>
              <a:rPr lang="en-US" sz="2400" dirty="0" smtClean="0">
                <a:ea typeface="ＭＳ Ｐゴシック" panose="020B0600070205080204" pitchFamily="34" charset="-128"/>
              </a:rPr>
              <a:t>Should </a:t>
            </a:r>
            <a:r>
              <a:rPr lang="en-US" sz="2400" dirty="0">
                <a:ea typeface="ＭＳ Ｐゴシック" panose="020B0600070205080204" pitchFamily="34" charset="-128"/>
              </a:rPr>
              <a:t>be capturing these via careful chart review</a:t>
            </a:r>
          </a:p>
          <a:p>
            <a:pPr lvl="1"/>
            <a:r>
              <a:rPr lang="en-US" sz="2400" dirty="0">
                <a:ea typeface="ＭＳ Ｐゴシック" panose="020B0600070205080204" pitchFamily="34" charset="-128"/>
              </a:rPr>
              <a:t>Prenatal record</a:t>
            </a:r>
          </a:p>
          <a:p>
            <a:pPr lvl="1"/>
            <a:r>
              <a:rPr lang="en-US" sz="2400" dirty="0">
                <a:ea typeface="ＭＳ Ｐゴシック" panose="020B0600070205080204" pitchFamily="34" charset="-128"/>
              </a:rPr>
              <a:t>Records from labor ward or operating theatre</a:t>
            </a:r>
          </a:p>
          <a:p>
            <a:pPr lvl="1"/>
            <a:r>
              <a:rPr lang="en-US" sz="2400" dirty="0">
                <a:ea typeface="ＭＳ Ｐゴシック" panose="020B0600070205080204" pitchFamily="34" charset="-128"/>
              </a:rPr>
              <a:t>May also be noted on records from post-natal visit or even baby’s </a:t>
            </a:r>
            <a:r>
              <a:rPr lang="en-US" sz="2400" dirty="0" smtClean="0">
                <a:ea typeface="ＭＳ Ｐゴシック" panose="020B0600070205080204" pitchFamily="34" charset="-128"/>
              </a:rPr>
              <a:t>chart</a:t>
            </a:r>
            <a:endParaRPr 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02291"/>
              </p:ext>
            </p:extLst>
          </p:nvPr>
        </p:nvGraphicFramePr>
        <p:xfrm>
          <a:off x="838200" y="1600200"/>
          <a:ext cx="7467600" cy="2895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pPr lvl="1" algn="ctr"/>
                      <a:r>
                        <a:rPr lang="en-US" sz="2000" b="0" dirty="0" smtClean="0">
                          <a:ea typeface="ＭＳ Ｐゴシック" panose="020B0600070205080204" pitchFamily="34" charset="-128"/>
                        </a:rPr>
                        <a:t>Delivery &lt;37 completed weeks of gestation 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ea typeface="ＭＳ Ｐゴシック" panose="020B0600070205080204" pitchFamily="34" charset="-128"/>
                        </a:rPr>
                        <a:t>Non-reassuring fetal status </a:t>
                      </a:r>
                    </a:p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a typeface="ＭＳ Ｐゴシック" panose="020B0600070205080204" pitchFamily="34" charset="-128"/>
                        </a:rPr>
                        <a:t>Stillbirth or intrauterine demise (≥ 20 weeks)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ea typeface="ＭＳ Ｐゴシック" panose="020B0600070205080204" pitchFamily="34" charset="-128"/>
                        </a:rPr>
                        <a:t>Intrapartum</a:t>
                      </a:r>
                      <a:r>
                        <a:rPr lang="en-US" sz="2000" dirty="0" smtClean="0">
                          <a:ea typeface="ＭＳ Ｐゴシック" panose="020B0600070205080204" pitchFamily="34" charset="-128"/>
                        </a:rPr>
                        <a:t> or postpartum hemorrhage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a typeface="ＭＳ Ｐゴシック" panose="020B0600070205080204" pitchFamily="34" charset="-128"/>
                        </a:rPr>
                        <a:t>Spontaneous abortion (&lt; 20 weeks)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a typeface="ＭＳ Ｐゴシック" panose="020B0600070205080204" pitchFamily="34" charset="-128"/>
                        </a:rPr>
                        <a:t>Hypertensive disorders of pregnancy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a typeface="ＭＳ Ｐゴシック" panose="020B0600070205080204" pitchFamily="34" charset="-128"/>
                        </a:rPr>
                        <a:t>Ectopic pregnancy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a typeface="ＭＳ Ｐゴシック" panose="020B0600070205080204" pitchFamily="34" charset="-128"/>
                        </a:rPr>
                        <a:t>Gestational diabetes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ea typeface="ＭＳ Ｐゴシック" panose="020B0600070205080204" pitchFamily="34" charset="-128"/>
                        </a:rPr>
                        <a:t>Chorioamnionitis</a:t>
                      </a:r>
                      <a:r>
                        <a:rPr lang="en-US" sz="2000" dirty="0" smtClean="0">
                          <a:ea typeface="ＭＳ Ｐゴシック" panose="020B0600070205080204" pitchFamily="34" charset="-128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a typeface="ＭＳ Ｐゴシック" panose="020B0600070205080204" pitchFamily="34" charset="-128"/>
                        </a:rPr>
                        <a:t>Intrauterine growth restriction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27"/>
    </mc:Choice>
    <mc:Fallback>
      <p:transition spd="slow" advTm="76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Interim Visits - Mother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5410200" cy="43021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 smtClean="0"/>
              <a:t>Possible reasons </a:t>
            </a:r>
            <a:r>
              <a:rPr lang="en-US" sz="3600" dirty="0"/>
              <a:t>for </a:t>
            </a:r>
            <a:r>
              <a:rPr lang="en-US" sz="3600" dirty="0" smtClean="0"/>
              <a:t>interim visit</a:t>
            </a:r>
            <a:r>
              <a:rPr lang="en-US" sz="3600" dirty="0"/>
              <a:t>:</a:t>
            </a:r>
          </a:p>
          <a:p>
            <a:pPr eaLnBrk="1" hangingPunct="1">
              <a:defRPr/>
            </a:pPr>
            <a:r>
              <a:rPr lang="en-US" dirty="0"/>
              <a:t>Report pregnancy outcome</a:t>
            </a:r>
          </a:p>
          <a:p>
            <a:pPr eaLnBrk="1" hangingPunct="1">
              <a:defRPr/>
            </a:pPr>
            <a:r>
              <a:rPr lang="en-US" dirty="0"/>
              <a:t>Perform U/S assessment</a:t>
            </a:r>
          </a:p>
          <a:p>
            <a:pPr eaLnBrk="1" hangingPunct="1">
              <a:defRPr/>
            </a:pPr>
            <a:r>
              <a:rPr lang="en-US" dirty="0" smtClean="0"/>
              <a:t>Report social harm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3490" name="Picture 2" descr="http://csi.gsb.stanford.edu/sites/csi.gsb.stanford.edu/files/imagecache/img199x214/Pregnant-African-Woman-cropped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94219"/>
            <a:ext cx="3459979" cy="372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4"/>
    </mc:Choice>
    <mc:Fallback xmlns="">
      <p:transition spd="slow" advTm="3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r>
              <a:rPr lang="en-US" sz="4000" dirty="0" smtClean="0"/>
              <a:t>Interim Visit Procedures – Mother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03860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Update Locator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As </a:t>
            </a:r>
            <a:r>
              <a:rPr lang="en-US" altLang="en-US" dirty="0"/>
              <a:t>Indicated: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Update Medical History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Update Medication </a:t>
            </a:r>
            <a:r>
              <a:rPr lang="en-US" altLang="en-US" sz="2400" dirty="0" smtClean="0"/>
              <a:t>History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Update pregnancy history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Social </a:t>
            </a:r>
            <a:r>
              <a:rPr lang="en-US" altLang="en-US" sz="2400" dirty="0"/>
              <a:t>Harms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Schedule </a:t>
            </a:r>
            <a:r>
              <a:rPr lang="en-US" altLang="en-US" sz="2400" dirty="0"/>
              <a:t>next visit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Reimbursement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0238"/>
            <a:ext cx="4406437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2"/>
    </mc:Choice>
    <mc:Fallback xmlns="">
      <p:transition spd="slow" advTm="4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Interim Visit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73237"/>
            <a:ext cx="868680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If the </a:t>
            </a:r>
            <a:r>
              <a:rPr lang="en-US" dirty="0"/>
              <a:t>first time an MTN-016 participant returns to ASPIRE with a </a:t>
            </a:r>
            <a:r>
              <a:rPr lang="en-US" dirty="0" smtClean="0"/>
              <a:t>newborn her third quarterly visit window has closed </a:t>
            </a:r>
            <a:r>
              <a:rPr lang="en-US" b="1" dirty="0" smtClean="0"/>
              <a:t>OR</a:t>
            </a:r>
            <a:r>
              <a:rPr lang="en-US" dirty="0" smtClean="0"/>
              <a:t> she is within the window of a visit she has already completed:</a:t>
            </a:r>
            <a:endParaRPr lang="en-US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Conduct an interim </a:t>
            </a:r>
            <a:r>
              <a:rPr lang="en-US" sz="2800" dirty="0"/>
              <a:t>visit </a:t>
            </a:r>
            <a:r>
              <a:rPr lang="en-US" sz="2800" dirty="0" smtClean="0"/>
              <a:t>to </a:t>
            </a:r>
            <a:r>
              <a:rPr lang="en-US" sz="2800" dirty="0"/>
              <a:t>collect pregnancy outcome data.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/>
              <a:t>The </a:t>
            </a:r>
            <a:r>
              <a:rPr lang="en-US" sz="2800" dirty="0"/>
              <a:t>Newborn/Initial </a:t>
            </a:r>
            <a:r>
              <a:rPr lang="en-US" sz="2800" dirty="0" smtClean="0"/>
              <a:t>Visit could also be conducted on this day (more on that later!)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2"/>
    </mc:Choice>
    <mc:Fallback xmlns="">
      <p:transition spd="slow" advTm="3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Follow-Up </a:t>
            </a:r>
            <a:r>
              <a:rPr lang="en-US" dirty="0"/>
              <a:t>Visit </a:t>
            </a:r>
            <a:r>
              <a:rPr lang="en-US" dirty="0" smtClean="0"/>
              <a:t>Scenario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Sarah, </a:t>
            </a:r>
            <a:r>
              <a:rPr lang="en-US" dirty="0" smtClean="0"/>
              <a:t>an </a:t>
            </a:r>
            <a:r>
              <a:rPr lang="en-US" dirty="0"/>
              <a:t>ASPIRE participant, has been co-enrolled on MTN-016 for about </a:t>
            </a:r>
            <a:r>
              <a:rPr lang="en-US" dirty="0" smtClean="0"/>
              <a:t>2 </a:t>
            </a:r>
            <a:r>
              <a:rPr lang="en-US" dirty="0"/>
              <a:t>months. She has not had her </a:t>
            </a:r>
            <a:r>
              <a:rPr lang="en-US" dirty="0" smtClean="0"/>
              <a:t>first </a:t>
            </a:r>
            <a:r>
              <a:rPr lang="en-US" dirty="0"/>
              <a:t>quarterly MTN-016 visit.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During a monthly ASPIRE visit, she reports that she has felt “different” lately and that she had </a:t>
            </a:r>
            <a:r>
              <a:rPr lang="en-US" dirty="0" smtClean="0"/>
              <a:t>three or four days of bleeding and cramping since her last visit.  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Her pregnancy test is negative.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0"/>
    </mc:Choice>
    <mc:Fallback xmlns="">
      <p:transition spd="slow" advTm="3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Follow-Up Visit Scenario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Should </a:t>
            </a:r>
            <a:r>
              <a:rPr lang="en-US" dirty="0"/>
              <a:t>you treat as a MTN-016 </a:t>
            </a:r>
            <a:r>
              <a:rPr lang="en-US" dirty="0" smtClean="0"/>
              <a:t>visit? </a:t>
            </a:r>
          </a:p>
          <a:p>
            <a:pPr lvl="1" eaLnBrk="1" hangingPunct="1">
              <a:defRPr/>
            </a:pPr>
            <a:r>
              <a:rPr lang="en-US" dirty="0"/>
              <a:t>S</a:t>
            </a:r>
            <a:r>
              <a:rPr lang="en-US" dirty="0" smtClean="0"/>
              <a:t>he is within the visit window for the first quarterly visit, so you could conduct her MTN-016 visit at this time</a:t>
            </a:r>
          </a:p>
          <a:p>
            <a:pPr lvl="1" eaLnBrk="1" hangingPunct="1">
              <a:defRPr/>
            </a:pPr>
            <a:r>
              <a:rPr lang="en-US" dirty="0" smtClean="0"/>
              <a:t>Pregnancy Outcome Data should be collected. </a:t>
            </a:r>
          </a:p>
          <a:p>
            <a:pPr marL="471487" lvl="1" indent="0" eaLnBrk="1" hangingPunct="1">
              <a:buNone/>
              <a:defRPr/>
            </a:pPr>
            <a:r>
              <a:rPr lang="en-US" sz="2400" b="1" i="1" dirty="0" smtClean="0"/>
              <a:t>Note: </a:t>
            </a:r>
            <a:r>
              <a:rPr lang="en-US" sz="2400" i="1" dirty="0" smtClean="0"/>
              <a:t>If </a:t>
            </a:r>
            <a:r>
              <a:rPr lang="en-US" sz="2400" i="1" dirty="0" err="1" smtClean="0"/>
              <a:t>ppt</a:t>
            </a:r>
            <a:r>
              <a:rPr lang="en-US" sz="2400" i="1" dirty="0" smtClean="0"/>
              <a:t> had already completed the first quarterly visit, could collect pregnancy outcome data during an interim visit</a:t>
            </a:r>
            <a:endParaRPr lang="en-US" sz="2400" b="1" i="1" dirty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88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24"/>
    </mc:Choice>
    <mc:Fallback xmlns="">
      <p:transition spd="slow" advTm="4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839200" cy="2057400"/>
          </a:xfrm>
        </p:spPr>
        <p:txBody>
          <a:bodyPr/>
          <a:lstStyle/>
          <a:p>
            <a:r>
              <a:rPr lang="en-US" sz="2800" dirty="0" smtClean="0"/>
              <a:t>Is the woman terminated from the study at this time?</a:t>
            </a:r>
          </a:p>
          <a:p>
            <a:pPr lvl="1"/>
            <a:r>
              <a:rPr lang="en-US" sz="2000" dirty="0" smtClean="0"/>
              <a:t>No.  MTN-016 participants are terminated when they terminate from the parent protocol. </a:t>
            </a:r>
            <a:r>
              <a:rPr lang="en-US" sz="2000" kern="1200" dirty="0">
                <a:latin typeface="Arial" charset="0"/>
              </a:rPr>
              <a:t>The Pregnancy Outcome Visit does not signify termination from the study, but does signify the end of follow-up until a subsequent pregnancy is reported or a valid reason for termination </a:t>
            </a:r>
            <a:r>
              <a:rPr lang="en-US" sz="2000" kern="1200" dirty="0" smtClean="0">
                <a:latin typeface="Arial" charset="0"/>
              </a:rPr>
              <a:t>occurs.</a:t>
            </a:r>
            <a:endParaRPr lang="en-US" sz="2000" dirty="0" smtClean="0"/>
          </a:p>
          <a:p>
            <a:pPr marL="471487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Follow-Up Visit Scenario 1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4267200"/>
            <a:ext cx="8915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Does the fetal loss need to be reported as an AE in the parent protocol?</a:t>
            </a:r>
          </a:p>
          <a:p>
            <a:pPr lvl="1"/>
            <a:r>
              <a:rPr lang="en-US" sz="2000" kern="0" dirty="0" smtClean="0"/>
              <a:t>No. </a:t>
            </a:r>
            <a:r>
              <a:rPr lang="en-US" sz="2000" dirty="0"/>
              <a:t>Fetal losses </a:t>
            </a:r>
            <a:r>
              <a:rPr lang="en-US" sz="2000" dirty="0" smtClean="0"/>
              <a:t>are not reported </a:t>
            </a:r>
            <a:r>
              <a:rPr lang="en-US" sz="2000" dirty="0"/>
              <a:t>as </a:t>
            </a:r>
            <a:r>
              <a:rPr lang="en-US" sz="2000" dirty="0" smtClean="0"/>
              <a:t>AEs in ASPIRE.  </a:t>
            </a:r>
            <a:r>
              <a:rPr lang="en-US" sz="2000" dirty="0"/>
              <a:t>However, untoward maternal conditions that either result in or result from fetal losses are reported as reproductive system </a:t>
            </a:r>
            <a:r>
              <a:rPr lang="en-US" sz="2000" dirty="0" smtClean="0"/>
              <a:t>AEs.</a:t>
            </a:r>
            <a:endParaRPr lang="en-US" sz="2000" dirty="0"/>
          </a:p>
          <a:p>
            <a:pPr marL="471487" lvl="1" indent="0">
              <a:buFont typeface="Wingdings" pitchFamily="2" charset="2"/>
              <a:buNone/>
            </a:pPr>
            <a:r>
              <a:rPr lang="en-US" kern="0" dirty="0" smtClean="0"/>
              <a:t> </a:t>
            </a:r>
            <a:endParaRPr lang="en-US" kern="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55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Follow-Up Scenario 2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Rebecca is enrolled in MTN-016 and ASPIRE, and is approximately 30 weeks pregnant.</a:t>
            </a:r>
          </a:p>
          <a:p>
            <a:pPr eaLnBrk="1" hangingPunct="1"/>
            <a:r>
              <a:rPr lang="en-US" sz="2800" dirty="0" smtClean="0"/>
              <a:t>During her second MTN-016 quarterly visit, she confirms her intention to deliver at the local hospital. </a:t>
            </a:r>
          </a:p>
          <a:p>
            <a:pPr marL="0" indent="0" eaLnBrk="1" hangingPunct="1">
              <a:buNone/>
            </a:pPr>
            <a:endParaRPr lang="en-US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2"/>
    </mc:Choice>
    <mc:Fallback xmlns="">
      <p:transition spd="slow" advTm="2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Follow-Up Scenario 2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Following her second quarterly visit, Rebecca misses several ASPIRE visits and also doesn’t show up for her third 016 quarterly visit.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A visit to her home reveals that she’s returned to her home village to deliver her baby.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When Rebecca reappears at the MTN-016 clinic, her baby is a month old.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b="1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b="1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pic>
        <p:nvPicPr>
          <p:cNvPr id="77828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0"/>
    </mc:Choice>
    <mc:Fallback xmlns="">
      <p:transition spd="slow" advTm="25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Follow-Up Scenario 2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During what type of MTN-016 visit will you collect pregnancy outcome data?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If still within the visit window, conduct the third quarterly visit.  If not, this will be an interim visit</a:t>
            </a:r>
            <a:r>
              <a:rPr lang="en-US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How will your site approach obtaining labor and delivery records in this case?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124119"/>
      </p:ext>
    </p:extLst>
  </p:cSld>
  <p:clrMapOvr>
    <a:masterClrMapping/>
  </p:clrMapOvr>
  <p:transition advTm="52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MTN-016: Woman Follow-up</a:t>
            </a:r>
          </a:p>
        </p:txBody>
      </p:sp>
      <p:pic>
        <p:nvPicPr>
          <p:cNvPr id="63492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799"/>
          </a:xfrm>
        </p:spPr>
        <p:txBody>
          <a:bodyPr/>
          <a:lstStyle/>
          <a:p>
            <a:r>
              <a:rPr lang="en-US" dirty="0" smtClean="0"/>
              <a:t>Women enrolled while pregnant have quarterly follow-up visits through pregnancy outcome</a:t>
            </a:r>
          </a:p>
          <a:p>
            <a:r>
              <a:rPr lang="en-US" dirty="0" smtClean="0"/>
              <a:t>Target dates are based on the date of MTN-016 enrollment, so women will have different numbers of follow-up visits depending on when they enroll</a:t>
            </a:r>
          </a:p>
          <a:p>
            <a:r>
              <a:rPr lang="en-US" dirty="0" smtClean="0"/>
              <a:t>Visit windows are contiguous with a +/- 45 day window on either side of the target.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54"/>
    </mc:Choice>
    <mc:Fallback xmlns="">
      <p:transition spd="slow" advTm="53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Pregnancy Outcome Scenario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Rebecca indicates/has indicated that she does not want her baby to participate in MTN-016.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dirty="0" smtClean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b="1" i="1" dirty="0" smtClean="0"/>
              <a:t>Can you collect any infant data for MTN-016?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dirty="0" smtClean="0"/>
              <a:t>Yes.  Consent of the woman allows for collection of infant data that are recorded on the labor and delivery notes (e.g. </a:t>
            </a:r>
            <a:r>
              <a:rPr lang="en-US" sz="2400" dirty="0" err="1" smtClean="0"/>
              <a:t>apgars</a:t>
            </a:r>
            <a:r>
              <a:rPr lang="en-US" sz="2400" dirty="0" smtClean="0"/>
              <a:t>, length and weight, gestational age, etc.).  </a:t>
            </a:r>
            <a:r>
              <a:rPr lang="en-US" sz="2400" b="1" dirty="0" smtClean="0"/>
              <a:t>However</a:t>
            </a:r>
            <a:r>
              <a:rPr lang="en-US" sz="2400" dirty="0" smtClean="0"/>
              <a:t>, no other infant data can be collected without consent.</a:t>
            </a:r>
          </a:p>
        </p:txBody>
      </p:sp>
      <p:pic>
        <p:nvPicPr>
          <p:cNvPr id="4" name="Picture 4" descr="bebe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4596" y="4408804"/>
            <a:ext cx="1835728" cy="27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572197"/>
      </p:ext>
    </p:extLst>
  </p:cSld>
  <p:clrMapOvr>
    <a:masterClrMapping/>
  </p:clrMapOvr>
  <p:transition advTm="58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/>
              <a:t>MTN-016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4000" b="1" smtClean="0"/>
              <a:t>Subsequent Pregnancy Procedures</a:t>
            </a:r>
            <a:endParaRPr lang="en-US" sz="2800" b="1" smtClean="0"/>
          </a:p>
          <a:p>
            <a:pPr algn="ctr" eaLnBrk="1" hangingPunct="1">
              <a:buFont typeface="Wingdings" pitchFamily="2" charset="2"/>
              <a:buNone/>
            </a:pPr>
            <a:endParaRPr lang="en-US" sz="4000" b="1" smtClean="0"/>
          </a:p>
          <a:p>
            <a:pPr eaLnBrk="1" hangingPunct="1">
              <a:buFont typeface="Wingdings" pitchFamily="2" charset="2"/>
              <a:buNone/>
            </a:pPr>
            <a:endParaRPr lang="en-US" b="1" smtClean="0"/>
          </a:p>
        </p:txBody>
      </p:sp>
      <p:pic>
        <p:nvPicPr>
          <p:cNvPr id="88068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3" descr="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" b="2057"/>
          <a:stretch>
            <a:fillRect/>
          </a:stretch>
        </p:blipFill>
        <p:spPr bwMode="auto">
          <a:xfrm>
            <a:off x="3725863" y="3048000"/>
            <a:ext cx="24114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7"/>
    </mc:Choice>
    <mc:Fallback xmlns="">
      <p:transition spd="slow" advTm="1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1143000"/>
          </a:xfrm>
        </p:spPr>
        <p:txBody>
          <a:bodyPr/>
          <a:lstStyle/>
          <a:p>
            <a:r>
              <a:rPr lang="en-US" altLang="en-US" sz="4000" dirty="0" smtClean="0"/>
              <a:t>Subsequent Pregnancy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153400" cy="5029200"/>
          </a:xfrm>
        </p:spPr>
        <p:txBody>
          <a:bodyPr/>
          <a:lstStyle/>
          <a:p>
            <a:r>
              <a:rPr lang="en-US" dirty="0"/>
              <a:t>Maternal inclusion and exclusion criteria are the same for subsequent pregnancies as for first time participants.</a:t>
            </a:r>
          </a:p>
          <a:p>
            <a:r>
              <a:rPr lang="en-US" altLang="en-US" dirty="0" err="1" smtClean="0"/>
              <a:t>Reconsent</a:t>
            </a:r>
            <a:r>
              <a:rPr lang="en-US" altLang="en-US" dirty="0" smtClean="0"/>
              <a:t> for MTN-16 is required</a:t>
            </a:r>
          </a:p>
          <a:p>
            <a:r>
              <a:rPr lang="en-US" altLang="en-US" dirty="0" smtClean="0"/>
              <a:t>Participant maintains the same 016 PTID for all pregnancies.</a:t>
            </a:r>
          </a:p>
          <a:p>
            <a:pPr lvl="1"/>
            <a:r>
              <a:rPr lang="en-US" dirty="0"/>
              <a:t>Note: Think about binder </a:t>
            </a:r>
            <a:endParaRPr lang="en-US" dirty="0" smtClean="0"/>
          </a:p>
          <a:p>
            <a:pPr marL="471487" lvl="1" indent="0">
              <a:buNone/>
            </a:pPr>
            <a:r>
              <a:rPr lang="en-US" dirty="0" smtClean="0"/>
              <a:t>organization </a:t>
            </a:r>
            <a:r>
              <a:rPr lang="en-US" dirty="0"/>
              <a:t>for subsequent </a:t>
            </a:r>
            <a:endParaRPr lang="en-US" dirty="0" smtClean="0"/>
          </a:p>
          <a:p>
            <a:pPr marL="471487" lvl="1" indent="0">
              <a:buNone/>
            </a:pPr>
            <a:r>
              <a:rPr lang="en-US" dirty="0" smtClean="0"/>
              <a:t>pregnancies</a:t>
            </a:r>
            <a:r>
              <a:rPr lang="en-US" dirty="0"/>
              <a:t>. </a:t>
            </a:r>
          </a:p>
          <a:p>
            <a:pPr marL="471487" lvl="1" indent="0">
              <a:buNone/>
            </a:pPr>
            <a:endParaRPr lang="en-US" altLang="en-US" dirty="0" smtClean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355160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07"/>
    </mc:Choice>
    <mc:Fallback xmlns="">
      <p:transition spd="slow" advTm="5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Subsequent Pregnancy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302125"/>
          </a:xfrm>
        </p:spPr>
        <p:txBody>
          <a:bodyPr/>
          <a:lstStyle/>
          <a:p>
            <a:pPr eaLnBrk="1" hangingPunct="1"/>
            <a:r>
              <a:rPr lang="en-US" dirty="0" smtClean="0"/>
              <a:t>Each subsequent pregnancy represents a new and unique mother/infant pair</a:t>
            </a:r>
          </a:p>
          <a:p>
            <a:pPr eaLnBrk="1" hangingPunct="1"/>
            <a:endParaRPr lang="en-US" sz="2800" b="1" dirty="0" smtClean="0"/>
          </a:p>
        </p:txBody>
      </p:sp>
      <p:pic>
        <p:nvPicPr>
          <p:cNvPr id="93188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46264"/>
              </p:ext>
            </p:extLst>
          </p:nvPr>
        </p:nvGraphicFramePr>
        <p:xfrm>
          <a:off x="381000" y="2514600"/>
          <a:ext cx="84582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3516"/>
                <a:gridCol w="2025284"/>
                <a:gridCol w="2819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New</a:t>
                      </a:r>
                      <a:r>
                        <a:rPr lang="en-US" sz="2400" baseline="0" dirty="0" smtClean="0"/>
                        <a:t> Documentation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Updated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 Repeated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Informed Consent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aseline="0" dirty="0" smtClean="0"/>
                        <a:t>Genetic Screening History</a:t>
                      </a:r>
                      <a:endParaRPr lang="en-US" sz="2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Ultrasound</a:t>
                      </a:r>
                      <a:r>
                        <a:rPr lang="en-US" sz="2400" baseline="0" dirty="0" smtClean="0"/>
                        <a:t>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Pregnancy Report/</a:t>
                      </a:r>
                      <a:r>
                        <a:rPr lang="en-US" sz="2400" baseline="0" dirty="0" smtClean="0"/>
                        <a:t>History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/>
                        <a:t>All F/U visit forms including U/S and pregnancy 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Medical History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Con</a:t>
                      </a:r>
                      <a:r>
                        <a:rPr lang="en-US" sz="2400" baseline="0" dirty="0" smtClean="0"/>
                        <a:t> Meds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Enrollment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Demographics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Parent protocol participation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8"/>
    </mc:Choice>
    <mc:Fallback xmlns="">
      <p:transition spd="slow" advTm="6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4302125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Questions?</a:t>
            </a:r>
            <a:endParaRPr lang="en-US" sz="4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6"/>
    </mc:Choice>
    <mc:Fallback xmlns="">
      <p:transition spd="slow" advTm="2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" y="80963"/>
            <a:ext cx="89916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6"/>
    </mc:Choice>
    <mc:Fallback xmlns="">
      <p:transition spd="slow" advTm="40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Quarterly Visit Procedures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Update Locator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Update Medical/Medication History </a:t>
            </a: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Update Pregnancy Report &amp; History (including related morbidities)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Update Genetic Screening History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Reimbursement/Schedule Next Visit</a:t>
            </a:r>
          </a:p>
          <a:p>
            <a:pPr marL="469900" lvl="1" indent="-469900" eaLnBrk="1" hangingPunct="1">
              <a:lnSpc>
                <a:spcPct val="90000"/>
              </a:lnSpc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dirty="0" smtClean="0"/>
              <a:t>Minimum of one Ultrasound </a:t>
            </a:r>
            <a:r>
              <a:rPr lang="en-US" dirty="0"/>
              <a:t>(perform or refer), ideally between 20-28 weeks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As Indicated: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Ascertain Information on Pregnancy Outcome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Social Harms Assessment</a:t>
            </a:r>
          </a:p>
        </p:txBody>
      </p:sp>
      <p:pic>
        <p:nvPicPr>
          <p:cNvPr id="65541" name="Picture 5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70"/>
    </mc:Choice>
    <mc:Fallback xmlns="">
      <p:transition spd="slow" advTm="8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Helpful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987925"/>
          </a:xfrm>
        </p:spPr>
        <p:txBody>
          <a:bodyPr/>
          <a:lstStyle/>
          <a:p>
            <a:r>
              <a:rPr lang="en-US" sz="2400" dirty="0" smtClean="0"/>
              <a:t>Some data collected </a:t>
            </a:r>
            <a:r>
              <a:rPr lang="en-US" sz="2400" dirty="0"/>
              <a:t>for MTN-016 and ASPIRE will </a:t>
            </a:r>
            <a:r>
              <a:rPr lang="en-US" sz="2400" dirty="0" smtClean="0"/>
              <a:t>overlap, </a:t>
            </a:r>
            <a:r>
              <a:rPr lang="en-US" sz="2400" dirty="0"/>
              <a:t>especially </a:t>
            </a:r>
            <a:r>
              <a:rPr lang="en-US" sz="2400" dirty="0" smtClean="0"/>
              <a:t>woman data </a:t>
            </a:r>
            <a:r>
              <a:rPr lang="en-US" sz="2400" dirty="0"/>
              <a:t>(e.g. </a:t>
            </a:r>
            <a:r>
              <a:rPr lang="en-US" sz="2400" dirty="0" smtClean="0"/>
              <a:t>medical/medication </a:t>
            </a:r>
            <a:r>
              <a:rPr lang="en-US" sz="2400" dirty="0"/>
              <a:t>history, pregnancy </a:t>
            </a:r>
            <a:r>
              <a:rPr lang="en-US" sz="2400" dirty="0" smtClean="0"/>
              <a:t>history/outcome</a:t>
            </a:r>
            <a:r>
              <a:rPr lang="en-US" sz="2400" dirty="0"/>
              <a:t>) </a:t>
            </a:r>
            <a:endParaRPr lang="en-US" sz="2400" dirty="0" smtClean="0"/>
          </a:p>
          <a:p>
            <a:r>
              <a:rPr lang="en-US" sz="2400" dirty="0" smtClean="0"/>
              <a:t>Procedures </a:t>
            </a:r>
            <a:r>
              <a:rPr lang="en-US" sz="2400" dirty="0"/>
              <a:t>and documented results </a:t>
            </a:r>
            <a:r>
              <a:rPr lang="en-US" sz="2400" dirty="0" smtClean="0"/>
              <a:t>from </a:t>
            </a:r>
            <a:r>
              <a:rPr lang="en-US" sz="2400" dirty="0"/>
              <a:t>the parent </a:t>
            </a:r>
            <a:r>
              <a:rPr lang="en-US" sz="2400" dirty="0" smtClean="0"/>
              <a:t>may </a:t>
            </a:r>
            <a:r>
              <a:rPr lang="en-US" sz="2400" dirty="0"/>
              <a:t>be utilized for MTN-016, if the procedure(s) was performed/sample(s) was collected in the visit window and within the past 30 </a:t>
            </a:r>
            <a:r>
              <a:rPr lang="en-US" sz="2400" dirty="0" smtClean="0"/>
              <a:t>days</a:t>
            </a:r>
            <a:endParaRPr lang="en-US" sz="2400" dirty="0"/>
          </a:p>
          <a:p>
            <a:pPr lvl="1"/>
            <a:r>
              <a:rPr lang="en-US" sz="2200" dirty="0"/>
              <a:t>Don’t duplicate documentation </a:t>
            </a:r>
            <a:endParaRPr lang="en-US" sz="2200" dirty="0" smtClean="0"/>
          </a:p>
          <a:p>
            <a:pPr marL="471487" lvl="1" indent="0">
              <a:buNone/>
            </a:pPr>
            <a:r>
              <a:rPr lang="en-US" sz="2200" dirty="0" smtClean="0"/>
              <a:t>when </a:t>
            </a:r>
            <a:r>
              <a:rPr lang="en-US" sz="2200" dirty="0"/>
              <a:t>not necessary – </a:t>
            </a:r>
            <a:r>
              <a:rPr lang="en-US" sz="2200" b="1" dirty="0"/>
              <a:t>certified copies </a:t>
            </a:r>
            <a:endParaRPr lang="en-US" sz="2200" b="1" dirty="0" smtClean="0"/>
          </a:p>
          <a:p>
            <a:pPr marL="471487" lvl="1" indent="0">
              <a:buNone/>
            </a:pPr>
            <a:r>
              <a:rPr lang="en-US" sz="2200" b="1" dirty="0" smtClean="0"/>
              <a:t>are </a:t>
            </a:r>
            <a:r>
              <a:rPr lang="en-US" sz="2200" b="1" dirty="0"/>
              <a:t>your friend </a:t>
            </a:r>
          </a:p>
          <a:p>
            <a:pPr lvl="1"/>
            <a:r>
              <a:rPr lang="en-US" sz="2200" dirty="0" smtClean="0"/>
              <a:t>Study files </a:t>
            </a:r>
            <a:r>
              <a:rPr lang="en-US" sz="2200" dirty="0"/>
              <a:t>for 016 and ASPIRE </a:t>
            </a:r>
            <a:endParaRPr lang="en-US" sz="2200" dirty="0" smtClean="0"/>
          </a:p>
          <a:p>
            <a:pPr marL="471487" lvl="1" indent="0">
              <a:buNone/>
            </a:pPr>
            <a:r>
              <a:rPr lang="en-US" sz="2200" dirty="0" smtClean="0"/>
              <a:t>need </a:t>
            </a:r>
            <a:r>
              <a:rPr lang="en-US" sz="2200" dirty="0"/>
              <a:t>to stand alone – </a:t>
            </a:r>
            <a:r>
              <a:rPr lang="en-US" sz="2200" b="1" dirty="0"/>
              <a:t>certified copies </a:t>
            </a:r>
            <a:endParaRPr lang="en-US" sz="2200" b="1" dirty="0" smtClean="0"/>
          </a:p>
          <a:p>
            <a:pPr marL="471487" lvl="1" indent="0">
              <a:buNone/>
            </a:pPr>
            <a:r>
              <a:rPr lang="en-US" sz="2200" b="1" dirty="0" smtClean="0"/>
              <a:t>are </a:t>
            </a:r>
            <a:r>
              <a:rPr lang="en-US" sz="2200" b="1" dirty="0"/>
              <a:t>your </a:t>
            </a:r>
            <a:r>
              <a:rPr lang="en-US" sz="2200" b="1" dirty="0" smtClean="0"/>
              <a:t>friend</a:t>
            </a:r>
          </a:p>
          <a:p>
            <a:pPr marL="471487" lvl="1" indent="0">
              <a:buNone/>
            </a:pPr>
            <a:endParaRPr lang="en-US" sz="2200" b="1" dirty="0" smtClean="0"/>
          </a:p>
          <a:p>
            <a:pPr marL="471487" lvl="1" indent="0">
              <a:buNone/>
            </a:pPr>
            <a:endParaRPr lang="en-US" sz="2000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248400" y="3962400"/>
            <a:ext cx="2667000" cy="2622868"/>
            <a:chOff x="6227064" y="2476500"/>
            <a:chExt cx="2288286" cy="2400300"/>
          </a:xfrm>
        </p:grpSpPr>
        <p:pic>
          <p:nvPicPr>
            <p:cNvPr id="1026" name="Picture 2" descr="http://www.acclaimclipart.com/free_clipart_images/a_male_and_female_figure_in_love_and_holding_hands_0071-0904-3007-4817_SMU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064" y="2476500"/>
              <a:ext cx="2288286" cy="240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3048000"/>
              <a:ext cx="398554" cy="40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04"/>
    </mc:Choice>
    <mc:Fallback xmlns="">
      <p:transition spd="slow" advTm="72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Helpful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there is no AE reporting in MTN-016 (since there is no investigational product), clinical </a:t>
            </a:r>
            <a:r>
              <a:rPr lang="en-US" dirty="0"/>
              <a:t>events identified in MTN-016 may be considered AEs in parent </a:t>
            </a:r>
            <a:r>
              <a:rPr lang="en-US" dirty="0" smtClean="0"/>
              <a:t>study.</a:t>
            </a:r>
          </a:p>
          <a:p>
            <a:pPr lvl="1"/>
            <a:r>
              <a:rPr lang="en-US" dirty="0" smtClean="0"/>
              <a:t>Events that qualify as AEs in the parent protocol need to be documented </a:t>
            </a:r>
            <a:r>
              <a:rPr lang="en-US" dirty="0"/>
              <a:t>and </a:t>
            </a:r>
            <a:r>
              <a:rPr lang="en-US" dirty="0" smtClean="0"/>
              <a:t>reported as such.</a:t>
            </a:r>
          </a:p>
          <a:p>
            <a:pPr lvl="1"/>
            <a:r>
              <a:rPr lang="en-US" dirty="0" smtClean="0"/>
              <a:t>How will your site team make sure this is done?</a:t>
            </a:r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02"/>
    </mc:Choice>
    <mc:Fallback xmlns="">
      <p:transition spd="slow" advTm="5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191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/>
              <a:t>Pregnancy </a:t>
            </a:r>
            <a:r>
              <a:rPr lang="en-US" dirty="0" smtClean="0"/>
              <a:t>Outcome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5562600" cy="5181599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Pregnancy </a:t>
            </a:r>
            <a:r>
              <a:rPr lang="en-US" sz="2800" dirty="0"/>
              <a:t>Outcome </a:t>
            </a:r>
            <a:r>
              <a:rPr lang="en-US" sz="2800" dirty="0" smtClean="0"/>
              <a:t>information </a:t>
            </a:r>
            <a:r>
              <a:rPr lang="en-US" sz="2800" dirty="0"/>
              <a:t>will always be </a:t>
            </a:r>
            <a:r>
              <a:rPr lang="en-US" sz="2800" dirty="0" smtClean="0"/>
              <a:t>collected </a:t>
            </a:r>
            <a:r>
              <a:rPr lang="en-US" sz="2800" dirty="0"/>
              <a:t>in conjunction with another study visit: 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Screening </a:t>
            </a:r>
            <a:r>
              <a:rPr lang="en-US" sz="2400" dirty="0"/>
              <a:t>and Enrollment (if delivery precedes screening and </a:t>
            </a:r>
            <a:r>
              <a:rPr lang="en-US" sz="2400" dirty="0" smtClean="0"/>
              <a:t>enrollment)</a:t>
            </a:r>
          </a:p>
          <a:p>
            <a:pPr lvl="1" eaLnBrk="1" hangingPunct="1"/>
            <a:r>
              <a:rPr lang="en-US" sz="2400" dirty="0" smtClean="0"/>
              <a:t>Quarterly </a:t>
            </a:r>
            <a:r>
              <a:rPr lang="en-US" sz="2400" dirty="0"/>
              <a:t>Visit or Interim </a:t>
            </a:r>
            <a:r>
              <a:rPr lang="en-US" sz="2400" dirty="0" smtClean="0"/>
              <a:t>Visit, depending on visit windows. </a:t>
            </a:r>
          </a:p>
          <a:p>
            <a:pPr marL="0" indent="0" eaLnBrk="1" hangingPunct="1">
              <a:buNone/>
            </a:pPr>
            <a:endParaRPr lang="en-US" sz="2400" b="1" dirty="0" smtClean="0"/>
          </a:p>
          <a:p>
            <a:pPr eaLnBrk="1" hangingPunct="1">
              <a:buFont typeface="Wingdings" pitchFamily="2" charset="2"/>
              <a:buNone/>
            </a:pPr>
            <a:endParaRPr lang="en-US" sz="2400" b="1" dirty="0" smtClean="0"/>
          </a:p>
        </p:txBody>
      </p:sp>
      <p:pic>
        <p:nvPicPr>
          <p:cNvPr id="79876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79878" name="Rectangle 9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64514" name="Picture 2" descr="http://www.unmultimedia.org/radio/english/wp-content/uploads/2013/01/maternal-health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2990850" cy="256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5"/>
    </mc:Choice>
    <mc:Fallback xmlns="">
      <p:transition spd="slow" advTm="3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458200" cy="1143000"/>
          </a:xfrm>
        </p:spPr>
        <p:txBody>
          <a:bodyPr/>
          <a:lstStyle/>
          <a:p>
            <a:r>
              <a:rPr lang="en-US" dirty="0" smtClean="0"/>
              <a:t>Pregnancy Outcome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606925"/>
          </a:xfrm>
        </p:spPr>
        <p:txBody>
          <a:bodyPr/>
          <a:lstStyle/>
          <a:p>
            <a:r>
              <a:rPr lang="en-US" dirty="0"/>
              <a:t>Complete Screening and Enrollment, Quarterly or Interim visit procedures as indicated on the appropriate checklist</a:t>
            </a:r>
            <a:r>
              <a:rPr lang="en-US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Additionally, obtain pregnancy outcome data: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Type and number of pregnancy outcome(s).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Gestational age based on obstetric assessment at pregnancy outcome.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live birth, method of delivery.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Complications related to pregnancy outcome.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Baseline infant information.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67"/>
    </mc:Choice>
    <mc:Fallback xmlns="">
      <p:transition spd="slow" advTm="4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Pregnancy Outcome Considerations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800" b="1" i="1" dirty="0" smtClean="0"/>
              <a:t>What procedures do you have in place at your site for ensuring timely capture of labor and delivery data?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The procedures are site specific.  Discuss </a:t>
            </a:r>
            <a:r>
              <a:rPr lang="en-US" sz="2400" dirty="0"/>
              <a:t>with participant </a:t>
            </a:r>
            <a:r>
              <a:rPr lang="en-US" sz="2400" dirty="0" smtClean="0"/>
              <a:t>the importance of notifying </a:t>
            </a:r>
            <a:r>
              <a:rPr lang="en-US" sz="2400" dirty="0"/>
              <a:t>study staff after </a:t>
            </a:r>
            <a:r>
              <a:rPr lang="en-US" sz="2400" dirty="0" smtClean="0"/>
              <a:t>delivery.  Consider </a:t>
            </a:r>
            <a:r>
              <a:rPr lang="en-US" sz="2400" dirty="0"/>
              <a:t>contact with </a:t>
            </a:r>
            <a:r>
              <a:rPr lang="en-US" sz="2400" dirty="0" smtClean="0"/>
              <a:t>local hospital/how you will obtain L&amp;D data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800" b="1" i="1" dirty="0" smtClean="0"/>
              <a:t>After learning of her delivery, what steps must you now take?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Collect pregnancy outcome data (at quarterly or interim visit, possibly in conjunction with ASPIRE monthly visit), schedule newborn visit within 10 days</a:t>
            </a:r>
          </a:p>
          <a:p>
            <a:pPr eaLnBrk="1" hangingPunct="1">
              <a:lnSpc>
                <a:spcPct val="90000"/>
              </a:lnSpc>
            </a:pPr>
            <a:endParaRPr lang="en-US" sz="2800" b="1" i="1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97"/>
    </mc:Choice>
    <mc:Fallback xmlns="">
      <p:transition spd="slow" advTm="6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6.1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4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heme/theme1.xml><?xml version="1.0" encoding="utf-8"?>
<a:theme xmlns:a="http://schemas.openxmlformats.org/drawingml/2006/main" name="1_Quadrant">
  <a:themeElements>
    <a:clrScheme name="1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1_Quad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Quadrant">
  <a:themeElements>
    <a:clrScheme name="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4652</TotalTime>
  <Words>1616</Words>
  <Application>Microsoft Office PowerPoint</Application>
  <PresentationFormat>On-screen Show (4:3)</PresentationFormat>
  <Paragraphs>200</Paragraphs>
  <Slides>24</Slides>
  <Notes>20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Times New Roman</vt:lpstr>
      <vt:lpstr>Wingdings</vt:lpstr>
      <vt:lpstr>1_Quadrant</vt:lpstr>
      <vt:lpstr>Quadrant</vt:lpstr>
      <vt:lpstr>MTN-016</vt:lpstr>
      <vt:lpstr>MTN-016: Woman Follow-up</vt:lpstr>
      <vt:lpstr>PowerPoint Presentation</vt:lpstr>
      <vt:lpstr>Quarterly Visit Procedures</vt:lpstr>
      <vt:lpstr>Helpful Tips</vt:lpstr>
      <vt:lpstr>Helpful Tips</vt:lpstr>
      <vt:lpstr>Pregnancy Outcome</vt:lpstr>
      <vt:lpstr>Pregnancy Outcome Procedures</vt:lpstr>
      <vt:lpstr>Pregnancy Outcome Considerations</vt:lpstr>
      <vt:lpstr>Adverse Pregnancy Outcomes</vt:lpstr>
      <vt:lpstr>Interim Visits - Mother</vt:lpstr>
      <vt:lpstr>Interim Visit Procedures – Mother </vt:lpstr>
      <vt:lpstr>Interim Visit Example</vt:lpstr>
      <vt:lpstr>Follow-Up Visit Scenario 1</vt:lpstr>
      <vt:lpstr>Follow-Up Visit Scenario 1</vt:lpstr>
      <vt:lpstr>Follow-Up Visit Scenario 1</vt:lpstr>
      <vt:lpstr>Follow-Up Scenario 2</vt:lpstr>
      <vt:lpstr>Follow-Up Scenario 2</vt:lpstr>
      <vt:lpstr>Follow-Up Scenario 2</vt:lpstr>
      <vt:lpstr>Pregnancy Outcome Scenario</vt:lpstr>
      <vt:lpstr>MTN-016</vt:lpstr>
      <vt:lpstr>Subsequent Pregnancy</vt:lpstr>
      <vt:lpstr>Subsequent Pregnancy</vt:lpstr>
      <vt:lpstr>PowerPoint Presentation</vt:lpstr>
    </vt:vector>
  </TitlesOfParts>
  <Company>MTN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Microbicides 2008</dc:title>
  <dc:creator>rullcm</dc:creator>
  <cp:lastModifiedBy>Rachel Scheckter</cp:lastModifiedBy>
  <cp:revision>245</cp:revision>
  <cp:lastPrinted>2013-03-21T17:28:34Z</cp:lastPrinted>
  <dcterms:created xsi:type="dcterms:W3CDTF">2008-01-29T12:38:48Z</dcterms:created>
  <dcterms:modified xsi:type="dcterms:W3CDTF">2014-11-07T20:15:47Z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-857435937</vt:i4>
  </property>
  <property fmtid="{D5CDD505-2E9C-101B-9397-08002B2CF9AE}" pid="4" name="_EmailSubject">
    <vt:lpwstr>MTN-016 training 3 of 5</vt:lpwstr>
  </property>
  <property fmtid="{D5CDD505-2E9C-101B-9397-08002B2CF9AE}" pid="5" name="_AuthorEmail">
    <vt:lpwstr>RScheckter@fhi360.org</vt:lpwstr>
  </property>
  <property fmtid="{D5CDD505-2E9C-101B-9397-08002B2CF9AE}" pid="6" name="_AuthorEmailDisplayName">
    <vt:lpwstr>Rachel Scheckter</vt:lpwstr>
  </property>
</Properties>
</file>